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Overlock" panose="02000506030000020004" pitchFamily="2" charset="77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Hello, we are Group One</a:t>
            </a:r>
            <a:endParaRPr/>
          </a:p>
        </p:txBody>
      </p:sp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899de132f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899de132f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-the number of data points is greater than the number of varibales used, so the data set is low dimensional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-we used forward selection to find the optimal linear model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-adjuster R^2 for optimal linear model still does not explain as much of the variation as we would like, so the linear model doen’t do as good of a job as we would like on this data set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899da43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899da43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899da437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899da437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72f0912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672f0912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454545"/>
                </a:solidFill>
              </a:rPr>
              <a:t>Misclassified cases are classified into similar categories</a:t>
            </a:r>
            <a:endParaRPr sz="1050" b="1">
              <a:solidFill>
                <a:srgbClr val="454545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454545"/>
              </a:buClr>
              <a:buSzPts val="900"/>
              <a:buChar char="●"/>
            </a:pPr>
            <a:r>
              <a:rPr lang="en-US" sz="900">
                <a:solidFill>
                  <a:srgbClr val="454545"/>
                </a:solidFill>
              </a:rPr>
              <a:t>Larceny cases misclassified as property offenses</a:t>
            </a:r>
            <a:endParaRPr sz="900">
              <a:solidFill>
                <a:srgbClr val="454545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900"/>
              <a:buChar char="●"/>
            </a:pPr>
            <a:r>
              <a:rPr lang="en-US" sz="900">
                <a:solidFill>
                  <a:srgbClr val="454545"/>
                </a:solidFill>
              </a:rPr>
              <a:t>Property offenses misclassified as larceny</a:t>
            </a:r>
            <a:endParaRPr sz="900">
              <a:solidFill>
                <a:srgbClr val="454545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900"/>
              <a:buChar char="●"/>
            </a:pPr>
            <a:r>
              <a:rPr lang="en-US" sz="900">
                <a:solidFill>
                  <a:srgbClr val="454545"/>
                </a:solidFill>
              </a:rPr>
              <a:t>Vehicle crimes misclassified as larceny/property offenses</a:t>
            </a:r>
            <a:endParaRPr sz="900">
              <a:solidFill>
                <a:srgbClr val="45454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72f09120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672f09120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454545"/>
                </a:solidFill>
              </a:rPr>
              <a:t>Tends to misclassify as larceny and property offenses regardless of true classification</a:t>
            </a:r>
            <a:endParaRPr sz="1050" b="1">
              <a:solidFill>
                <a:srgbClr val="454545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454545"/>
              </a:buClr>
              <a:buSzPts val="900"/>
              <a:buChar char="●"/>
            </a:pPr>
            <a:r>
              <a:rPr lang="en-US" sz="900">
                <a:solidFill>
                  <a:srgbClr val="454545"/>
                </a:solidFill>
              </a:rPr>
              <a:t>2376 cases of assault in the test set, 1050 classified as larceny and 1062 classified as property offenses</a:t>
            </a:r>
            <a:endParaRPr sz="900">
              <a:solidFill>
                <a:srgbClr val="454545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454545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672f09120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672f09120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454545"/>
                </a:solidFill>
              </a:rPr>
              <a:t>C5.0 Intro</a:t>
            </a:r>
            <a:endParaRPr sz="1050" b="1">
              <a:solidFill>
                <a:srgbClr val="454545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454545"/>
              </a:buClr>
              <a:buSzPts val="900"/>
              <a:buChar char="●"/>
            </a:pPr>
            <a:r>
              <a:rPr lang="en-US" sz="900">
                <a:solidFill>
                  <a:srgbClr val="454545"/>
                </a:solidFill>
              </a:rPr>
              <a:t>Based off a different splitting algorithm</a:t>
            </a:r>
            <a:endParaRPr sz="900">
              <a:solidFill>
                <a:srgbClr val="454545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900"/>
              <a:buChar char="●"/>
            </a:pPr>
            <a:r>
              <a:rPr lang="en-US" sz="900">
                <a:solidFill>
                  <a:srgbClr val="454545"/>
                </a:solidFill>
              </a:rPr>
              <a:t>CART measures Gini impurity while C5.0 chooses features that provide the greatest information gain</a:t>
            </a:r>
            <a:endParaRPr sz="900">
              <a:solidFill>
                <a:srgbClr val="454545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900"/>
              <a:buChar char="●"/>
            </a:pPr>
            <a:r>
              <a:rPr lang="en-US" sz="900">
                <a:solidFill>
                  <a:srgbClr val="454545"/>
                </a:solidFill>
              </a:rPr>
              <a:t>Non-binary splits allowed, letting us classify for our 9 charge categories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672f09120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672f09120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Disorderly conduct and missing person - 2 smallest categories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672f09120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672f09120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50" b="1">
                <a:solidFill>
                  <a:srgbClr val="454545"/>
                </a:solidFill>
              </a:rPr>
              <a:t>Issues</a:t>
            </a:r>
            <a:endParaRPr sz="1050" b="1">
              <a:solidFill>
                <a:srgbClr val="454545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rgbClr val="454545"/>
              </a:buClr>
              <a:buSzPts val="900"/>
              <a:buChar char="●"/>
            </a:pPr>
            <a:r>
              <a:rPr lang="en-US" sz="900">
                <a:solidFill>
                  <a:srgbClr val="454545"/>
                </a:solidFill>
              </a:rPr>
              <a:t>Limitations in predictors (not enough variety and not enough in general)</a:t>
            </a:r>
            <a:endParaRPr sz="900">
              <a:solidFill>
                <a:srgbClr val="454545"/>
              </a:solidFill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54545"/>
              </a:buClr>
              <a:buSzPts val="900"/>
              <a:buChar char="●"/>
            </a:pPr>
            <a:r>
              <a:rPr lang="en-US" sz="900">
                <a:solidFill>
                  <a:srgbClr val="454545"/>
                </a:solidFill>
              </a:rPr>
              <a:t>Differences in size of categories (14,000 for larceny and 500 for missing persons)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-k means and hierarchical for both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-reported as only used counts greater than 150 because so many crimes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-charged as used 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-dendragram for hierarchical clustering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-used complete linkage because observations were spherical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-intereesting pairs: could be domestic violence involving property and complaining neighboers/neighborhood moms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original dataset consists of un-tidydata. The predictors that were included were generally about time and location which are on the left.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added binary variables such as downtown to determine if most of the crimes happen in a more dense area.</a:t>
            </a:r>
            <a:endParaRPr/>
          </a:p>
        </p:txBody>
      </p:sp>
      <p:sp>
        <p:nvSpPr>
          <p:cNvPr id="105" name="Google Shape;10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-same thing but for k means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-only difference was knock and talk moved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-means there is prob a pattern</a:t>
            </a:r>
            <a:endParaRPr/>
          </a:p>
        </p:txBody>
      </p:sp>
      <p:sp>
        <p:nvSpPr>
          <p:cNvPr id="231" name="Google Shape;23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-same thing but for charged as k-means vs hierarchical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-dendrgarm and cluster have same results</a:t>
            </a:r>
            <a:endParaRPr/>
          </a:p>
        </p:txBody>
      </p:sp>
      <p:sp>
        <p:nvSpPr>
          <p:cNvPr id="242" name="Google Shape;24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made a map that shows Durham county and all of the crimes that were recorded. We also labeled many major areas of interest in Durham.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Most crimes cluster in this area maybe due to highly populated areas.</a:t>
            </a:r>
            <a:endParaRPr/>
          </a:p>
        </p:txBody>
      </p:sp>
      <p:sp>
        <p:nvSpPr>
          <p:cNvPr id="118" name="Google Shape;11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did not have many crimes recorded for 2012 and 2017. </a:t>
            </a:r>
            <a:endParaRPr/>
          </a:p>
        </p:txBody>
      </p:sp>
      <p:sp>
        <p:nvSpPr>
          <p:cNvPr id="123" name="Google Shape;12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we chose them?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Clustering -- we chose clustering to see if there are patterns that were unnoticeable because there are different types of crimes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c5.0 -- the trees that we used in class only allow for binary splits; c5.0 allows you to have more than two splits so that we can predict all nine types of crimes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Linear Models -- the data set was low dimensional</a:t>
            </a:r>
            <a:endParaRPr/>
          </a:p>
        </p:txBody>
      </p:sp>
      <p:sp>
        <p:nvSpPr>
          <p:cNvPr id="133" name="Google Shape;13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899de132f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899de132f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a histogram of the number of crimes for each hour. We see that there is a dip in the number of crimes from 2-7am. This is reasonable because many people are still sleeping. Criminals have to sleep too.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99da4376_3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899da4376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For these plots, we took the information from the previous histogram and broke it further down.  With these plots we can see what types of crimes happened at every hour.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Fraud (green) happens most often at 12am and 12pm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Vehicle crime (Pink) (inlcudes breaking into cars) happens more frequently when the sun is down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899da4376_3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899da4376_3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Notes: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Larceny happens most often at 5-8pm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Assault happens generally around 9pm -12am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graph is bimodal with peaks at 12am and 6pm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2" name="Google Shape;22;p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 rot="5400000">
            <a:off x="7160640" y="1979039"/>
            <a:ext cx="5757421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1826639" y="-573661"/>
            <a:ext cx="5757422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 b="0" i="0" u="none" strike="noStrike" cap="none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" name="Google Shape;50;p6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2"/>
          </p:nvPr>
        </p:nvSpPr>
        <p:spPr>
          <a:xfrm>
            <a:off x="109728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body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None/>
              <a:defRPr sz="1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600"/>
              <a:buFont typeface="Calibri"/>
              <a:buNone/>
              <a:defRPr sz="16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body" idx="4"/>
          </p:nvPr>
        </p:nvSpPr>
        <p:spPr>
          <a:xfrm>
            <a:off x="6217920" y="2582334"/>
            <a:ext cx="4937760" cy="33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body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dt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ft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9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sz="36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10"/>
          <p:cNvSpPr>
            <a:spLocks noGrp="1"/>
          </p:cNvSpPr>
          <p:nvPr>
            <p:ph type="pic" idx="2"/>
          </p:nvPr>
        </p:nvSpPr>
        <p:spPr>
          <a:xfrm>
            <a:off x="15" y="0"/>
            <a:ext cx="12191985" cy="4915076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Calibri"/>
              <a:buNone/>
              <a:defRPr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  <a:defRPr sz="2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2000"/>
              <a:buFont typeface="Calibri"/>
              <a:buNone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body" idx="1"/>
          </p:nvPr>
        </p:nvSpPr>
        <p:spPr>
          <a:xfrm>
            <a:off x="1097280" y="5907023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  <a:defRPr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Calibri"/>
              <a:buNone/>
              <a:defRPr sz="1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900"/>
              <a:buFont typeface="Calibri"/>
              <a:buNone/>
              <a:defRPr sz="9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/>
          <p:nvPr/>
        </p:nvSpPr>
        <p:spPr>
          <a:xfrm>
            <a:off x="0" y="6334316"/>
            <a:ext cx="12192000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Overlock"/>
              <a:buNone/>
            </a:pPr>
            <a:r>
              <a:rPr lang="en-US" sz="8000" b="0" i="0" u="none" strike="noStrike" cap="none">
                <a:solidFill>
                  <a:srgbClr val="262626"/>
                </a:solidFill>
                <a:latin typeface="Overlock"/>
                <a:ea typeface="Overlock"/>
                <a:cs typeface="Overlock"/>
                <a:sym typeface="Overlock"/>
              </a:rPr>
              <a:t>Durham County Crimes</a:t>
            </a:r>
            <a:endParaRPr sz="8000" b="0" i="0" u="none" strike="noStrike" cap="none">
              <a:solidFill>
                <a:srgbClr val="262626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02" name="Google Shape;102;p13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None/>
            </a:pPr>
            <a:r>
              <a:rPr lang="en-US" sz="2400" b="0" i="0" u="none" strike="noStrike" cap="none" dirty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MACKENZIE B, KEVIN C, AUSTIN D, TONY L, ALICIA A</a:t>
            </a:r>
            <a:endParaRPr sz="2400" b="0" i="0" u="none" strike="noStrike" cap="none" dirty="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Linear Model</a:t>
            </a:r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❖"/>
            </a:pPr>
            <a:r>
              <a:rPr lang="en-US" sz="2400"/>
              <a:t>n &gt; p, so the data set is low-dimensional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US" sz="2400"/>
              <a:t>Forward selection used to find the optimal model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US" sz="2400"/>
              <a:t>Adjusted R</a:t>
            </a:r>
            <a:r>
              <a:rPr lang="en-US" sz="2400" baseline="30000"/>
              <a:t>2 </a:t>
            </a:r>
            <a:r>
              <a:rPr lang="en-US" sz="2400"/>
              <a:t>shows the model only explains 6.5% of variation</a:t>
            </a:r>
            <a:endParaRPr sz="2400"/>
          </a:p>
        </p:txBody>
      </p:sp>
      <p:pic>
        <p:nvPicPr>
          <p:cNvPr id="164" name="Google Shape;1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7313" y="3205625"/>
            <a:ext cx="5338325" cy="26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Logistic Regression, LDA, and QDA</a:t>
            </a:r>
            <a:endParaRPr/>
          </a:p>
        </p:txBody>
      </p:sp>
      <p:sp>
        <p:nvSpPr>
          <p:cNvPr id="170" name="Google Shape;170;p2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❖"/>
            </a:pPr>
            <a:r>
              <a:rPr lang="en-US" sz="2400"/>
              <a:t>Add a binary variable to determine if a crime occurred during day or night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US" sz="2400"/>
              <a:t>Night defined as 8pm - 6am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US" sz="2400"/>
              <a:t>Day otherwise</a:t>
            </a:r>
            <a:endParaRPr sz="240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❖"/>
            </a:pPr>
            <a:r>
              <a:rPr lang="en-US" sz="2400"/>
              <a:t>Data randomly split into test and training sets with ratio 3:1 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❖"/>
            </a:pPr>
            <a:r>
              <a:rPr lang="en-US" sz="2400"/>
              <a:t>Goal: Predict when a crime occurs based on the type of crime and location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US" sz="2400"/>
              <a:t>Are certain crimes more likely to occur at night when it is dark?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US" sz="2400"/>
              <a:t>Are some areas more prone to crime at certain times?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Logistic Regression, LDA, and QDA</a:t>
            </a:r>
            <a:endParaRPr/>
          </a:p>
        </p:txBody>
      </p:sp>
      <p:sp>
        <p:nvSpPr>
          <p:cNvPr id="176" name="Google Shape;176;p2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❖"/>
            </a:pPr>
            <a:r>
              <a:rPr lang="en-US"/>
              <a:t>Results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❖"/>
            </a:pPr>
            <a:r>
              <a:rPr lang="en-US"/>
              <a:t>Logistic regression gives a much lower test error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-US"/>
              <a:t>FPR and FNR are unbalanced for all methods, but logistic and LDA are much worse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-US"/>
              <a:t>Limited by having a low number of classifiers</a:t>
            </a:r>
            <a:endParaRPr/>
          </a:p>
        </p:txBody>
      </p:sp>
      <p:pic>
        <p:nvPicPr>
          <p:cNvPr id="177" name="Google Shape;1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999" y="2573125"/>
            <a:ext cx="9706001" cy="195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5"/>
          <p:cNvSpPr txBox="1">
            <a:spLocks noGrp="1"/>
          </p:cNvSpPr>
          <p:nvPr>
            <p:ph type="title"/>
          </p:nvPr>
        </p:nvSpPr>
        <p:spPr>
          <a:xfrm>
            <a:off x="540430" y="140053"/>
            <a:ext cx="10058400" cy="14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Bagging</a:t>
            </a:r>
            <a:endParaRPr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83" name="Google Shape;183;p25"/>
          <p:cNvSpPr txBox="1">
            <a:spLocks noGrp="1"/>
          </p:cNvSpPr>
          <p:nvPr>
            <p:ph type="body" idx="1"/>
          </p:nvPr>
        </p:nvSpPr>
        <p:spPr>
          <a:xfrm>
            <a:off x="803025" y="3883254"/>
            <a:ext cx="10058400" cy="20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1200"/>
              </a:spcBef>
              <a:spcAft>
                <a:spcPts val="0"/>
              </a:spcAft>
              <a:buSzPts val="3000"/>
              <a:buChar char="❖"/>
            </a:pPr>
            <a:r>
              <a:rPr lang="en-US" sz="3000"/>
              <a:t>Classified by “charged as” using bagging with 25 bootstrap replications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❖"/>
            </a:pPr>
            <a:r>
              <a:rPr lang="en-US" sz="3000"/>
              <a:t>Out-of-bag estimate of misclassification error: 0.4467</a:t>
            </a:r>
            <a:endParaRPr sz="3000"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54350" y="1678525"/>
            <a:ext cx="1187900" cy="18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7325" y="1678525"/>
            <a:ext cx="4007025" cy="192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625" y="1705401"/>
            <a:ext cx="6426700" cy="199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6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Random Forest</a:t>
            </a:r>
            <a:endParaRPr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92" name="Google Shape;192;p26"/>
          <p:cNvSpPr txBox="1">
            <a:spLocks noGrp="1"/>
          </p:cNvSpPr>
          <p:nvPr>
            <p:ph type="body" idx="1"/>
          </p:nvPr>
        </p:nvSpPr>
        <p:spPr>
          <a:xfrm>
            <a:off x="1097275" y="4159030"/>
            <a:ext cx="10058400" cy="171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1200"/>
              </a:spcBef>
              <a:spcAft>
                <a:spcPts val="0"/>
              </a:spcAft>
              <a:buSzPts val="3000"/>
              <a:buChar char="❖"/>
            </a:pPr>
            <a:r>
              <a:rPr lang="en-US" sz="3000"/>
              <a:t>Classified by “charged as”, using random forest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❖"/>
            </a:pPr>
            <a:r>
              <a:rPr lang="en-US" sz="3000"/>
              <a:t>Misclassification error on test set: 0.6825</a:t>
            </a:r>
            <a:endParaRPr sz="3000"/>
          </a:p>
        </p:txBody>
      </p:sp>
      <p:pic>
        <p:nvPicPr>
          <p:cNvPr id="193" name="Google Shape;1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9250" y="1737401"/>
            <a:ext cx="7754962" cy="220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8500" y="1961400"/>
            <a:ext cx="3822500" cy="19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C5.0: Overview</a:t>
            </a:r>
            <a:endParaRPr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00" name="Google Shape;200;p27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1200"/>
              </a:spcBef>
              <a:spcAft>
                <a:spcPts val="0"/>
              </a:spcAft>
              <a:buSzPts val="3000"/>
              <a:buChar char="❖"/>
            </a:pPr>
            <a:r>
              <a:rPr lang="en-US" sz="3000"/>
              <a:t>Improved version of C4.5, an alternative decision tree implementation developed by Dr. Ross Quinlan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❖"/>
            </a:pPr>
            <a:r>
              <a:rPr lang="en-US" sz="3000"/>
              <a:t>Various differences from CART, including:</a:t>
            </a:r>
            <a:endParaRPr sz="3000"/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➢"/>
            </a:pPr>
            <a:r>
              <a:rPr lang="en-US" sz="3000"/>
              <a:t>Picks features with greatest information gain as nodes</a:t>
            </a:r>
            <a:endParaRPr sz="3000"/>
          </a:p>
          <a:p>
            <a:pPr marL="1371600" lvl="2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■"/>
            </a:pPr>
            <a:r>
              <a:rPr lang="en-US" sz="3000"/>
              <a:t>As opposed to Gini impurity for CART (homogeneity or “purity” of nodes)</a:t>
            </a:r>
            <a:endParaRPr sz="3000"/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➢"/>
            </a:pPr>
            <a:r>
              <a:rPr lang="en-US" sz="3000"/>
              <a:t>Allows for non-binary trees</a:t>
            </a:r>
            <a:endParaRPr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C5.0: Results</a:t>
            </a:r>
            <a:endParaRPr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06" name="Google Shape;206;p28"/>
          <p:cNvSpPr txBox="1">
            <a:spLocks noGrp="1"/>
          </p:cNvSpPr>
          <p:nvPr>
            <p:ph type="body" idx="1"/>
          </p:nvPr>
        </p:nvSpPr>
        <p:spPr>
          <a:xfrm>
            <a:off x="8489649" y="1845725"/>
            <a:ext cx="3218700" cy="40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❖"/>
            </a:pPr>
            <a:r>
              <a:rPr lang="en-US"/>
              <a:t>As in previous tree models, there is a high number of larceny charges misclassified as property offenses, and vice versa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-US"/>
              <a:t>None classified as disorderly conduct or missing person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❖"/>
            </a:pPr>
            <a:r>
              <a:rPr lang="en-US"/>
              <a:t>High misclassification error</a:t>
            </a:r>
            <a:endParaRPr/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75" y="1845725"/>
            <a:ext cx="8293275" cy="41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9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Trees: Additional Comments</a:t>
            </a:r>
            <a:endParaRPr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13" name="Google Shape;213;p29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1200"/>
              </a:spcBef>
              <a:spcAft>
                <a:spcPts val="0"/>
              </a:spcAft>
              <a:buSzPts val="3000"/>
              <a:buChar char="❖"/>
            </a:pPr>
            <a:r>
              <a:rPr lang="en-US" sz="3000"/>
              <a:t>Predicting “downtown” and “district”</a:t>
            </a:r>
            <a:endParaRPr sz="3000"/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➢"/>
            </a:pPr>
            <a:r>
              <a:rPr lang="en-US" sz="3000"/>
              <a:t>Whether a crime occurred downtown or in a certain district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❖"/>
            </a:pPr>
            <a:r>
              <a:rPr lang="en-US" sz="3000"/>
              <a:t>Limited classifiers such as area, zone, latitude, longitude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❖"/>
            </a:pPr>
            <a:r>
              <a:rPr lang="en-US" sz="3000"/>
              <a:t>Trees do not grow past one node</a:t>
            </a:r>
            <a:endParaRPr sz="3000"/>
          </a:p>
          <a:p>
            <a:pPr marL="914400" lvl="1" indent="-419100" algn="l" rtl="0">
              <a:spcBef>
                <a:spcPts val="0"/>
              </a:spcBef>
              <a:spcAft>
                <a:spcPts val="0"/>
              </a:spcAft>
              <a:buSzPts val="3000"/>
              <a:buChar char="➢"/>
            </a:pPr>
            <a:r>
              <a:rPr lang="en-US" sz="3000"/>
              <a:t>Remaining independent variables do not provide enough information for the algorithm to grow the tree</a:t>
            </a:r>
            <a:endParaRPr sz="3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200"/>
              <a:buFont typeface="Overlock"/>
              <a:buNone/>
            </a:pPr>
            <a:r>
              <a:rPr lang="en-US" b="0" i="0" u="none" strike="noStrike" cap="none">
                <a:solidFill>
                  <a:srgbClr val="3F3F3F"/>
                </a:solidFill>
                <a:latin typeface="Overlock"/>
                <a:ea typeface="Overlock"/>
                <a:cs typeface="Overlock"/>
                <a:sym typeface="Overlock"/>
              </a:rPr>
              <a:t>Clustering</a:t>
            </a:r>
            <a:endParaRPr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30"/>
          <p:cNvSpPr txBox="1">
            <a:spLocks noGrp="1"/>
          </p:cNvSpPr>
          <p:nvPr>
            <p:ph type="body" idx="1"/>
          </p:nvPr>
        </p:nvSpPr>
        <p:spPr>
          <a:xfrm>
            <a:off x="1097275" y="1845725"/>
            <a:ext cx="9658500" cy="38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marR="0" lvl="0" indent="-27939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oto Sans Symbols"/>
              <a:buChar char="❖"/>
            </a:pPr>
            <a:r>
              <a:rPr lang="en-US" sz="3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2 variables: </a:t>
            </a:r>
            <a:endParaRPr sz="3000"/>
          </a:p>
          <a:p>
            <a:pPr marL="384048" marR="0" lvl="1" indent="-13208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oto Sans Symbols"/>
              <a:buChar char="❖"/>
            </a:pPr>
            <a:r>
              <a:rPr lang="en-US" sz="3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3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Reported as</a:t>
            </a:r>
            <a:endParaRPr sz="3000"/>
          </a:p>
          <a:p>
            <a:pPr marL="384048" marR="0" lvl="2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alibri"/>
              <a:buNone/>
            </a:pPr>
            <a:r>
              <a:rPr lang="en-US" sz="3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Grouped data by “reported as” then calculated 	summary statistics: counts, mean latitude, mean 	longitude, mean hour occurred (only counts &gt;150)</a:t>
            </a:r>
            <a:endParaRPr sz="3000"/>
          </a:p>
          <a:p>
            <a:pPr marL="384048" marR="0" lvl="1" indent="-13208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Noto Sans Symbols"/>
              <a:buChar char="❖"/>
            </a:pPr>
            <a:r>
              <a:rPr lang="en-US" sz="3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3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Charged as</a:t>
            </a:r>
            <a:endParaRPr sz="3000"/>
          </a:p>
          <a:p>
            <a:pPr marL="384048" marR="0" lvl="2" indent="0" algn="l" rtl="0">
              <a:lnSpc>
                <a:spcPct val="8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3400"/>
              <a:buFont typeface="Calibri"/>
              <a:buNone/>
            </a:pPr>
            <a:r>
              <a:rPr lang="en-US" sz="3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	Grouped data by “charged as” then calculate mean 	latitude and mean longitude</a:t>
            </a:r>
            <a:endParaRPr sz="3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200"/>
              <a:buFont typeface="Overlock"/>
              <a:buNone/>
            </a:pPr>
            <a:r>
              <a:rPr lang="en-US" b="0" i="0" u="none" strike="noStrike" cap="none">
                <a:solidFill>
                  <a:srgbClr val="3F3F3F"/>
                </a:solidFill>
                <a:latin typeface="Overlock"/>
                <a:ea typeface="Overlock"/>
                <a:cs typeface="Overlock"/>
                <a:sym typeface="Overlock"/>
              </a:rPr>
              <a:t>Clustering: Reported as</a:t>
            </a:r>
            <a:endParaRPr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31" descr="https://lh5.googleusercontent.com/pl7nR_LtVhipZxdaRyMszD6H2Ym_Tj33DvbryC_3AMb9pwFWky_Etrffny-9uKL40ir2qq0GHwNGw1ttL3KcVblWJHvACGRakPZuJbxoDigRba2UrYCUMtXZVZWh4YxJpxfavz4R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04270" y="2002830"/>
            <a:ext cx="8209839" cy="433894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1"/>
          <p:cNvSpPr txBox="1"/>
          <p:nvPr/>
        </p:nvSpPr>
        <p:spPr>
          <a:xfrm>
            <a:off x="8421327" y="2520029"/>
            <a:ext cx="3613355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Intuitive pair findings: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 break-in and vehicle break-in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Abandoned vehicle and private towing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Missing person and runaway</a:t>
            </a:r>
            <a:endParaRPr/>
          </a:p>
        </p:txBody>
      </p:sp>
      <p:sp>
        <p:nvSpPr>
          <p:cNvPr id="227" name="Google Shape;227;p31"/>
          <p:cNvSpPr txBox="1"/>
          <p:nvPr/>
        </p:nvSpPr>
        <p:spPr>
          <a:xfrm>
            <a:off x="8421328" y="4437773"/>
            <a:ext cx="361335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Interesting pairs: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Damage to property and domestic violence</a:t>
            </a:r>
            <a:endParaRPr/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Sound of shots and suspicious vehicles</a:t>
            </a:r>
            <a:endParaRPr/>
          </a:p>
        </p:txBody>
      </p:sp>
      <p:sp>
        <p:nvSpPr>
          <p:cNvPr id="228" name="Google Shape;228;p31"/>
          <p:cNvSpPr txBox="1"/>
          <p:nvPr/>
        </p:nvSpPr>
        <p:spPr>
          <a:xfrm>
            <a:off x="8421326" y="1996809"/>
            <a:ext cx="361335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Hierarchical Clustering</a:t>
            </a:r>
            <a:endParaRPr sz="1800" b="0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200"/>
              <a:buFont typeface="Overlock"/>
              <a:buNone/>
            </a:pPr>
            <a:r>
              <a:rPr lang="en-US" sz="6000" b="0" i="0" u="none" strike="noStrike" cap="none">
                <a:solidFill>
                  <a:srgbClr val="3F3F3F"/>
                </a:solidFill>
                <a:latin typeface="Overlock"/>
                <a:ea typeface="Overlock"/>
                <a:cs typeface="Overlock"/>
                <a:sym typeface="Overlock"/>
              </a:rPr>
              <a:t>Durham Crimes Dataset</a:t>
            </a:r>
            <a:endParaRPr sz="60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4"/>
          <p:cNvSpPr txBox="1">
            <a:spLocks noGrp="1"/>
          </p:cNvSpPr>
          <p:nvPr>
            <p:ph type="body" idx="1"/>
          </p:nvPr>
        </p:nvSpPr>
        <p:spPr>
          <a:xfrm>
            <a:off x="1097279" y="1845734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marR="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Original dataset:</a:t>
            </a:r>
            <a:endParaRPr sz="20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Latitude and longitude coordinates</a:t>
            </a:r>
            <a:endParaRPr/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Year, month, day, hour, minute reported</a:t>
            </a:r>
            <a:endParaRPr/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Year, month, day, hour, minute occurred</a:t>
            </a:r>
            <a:endParaRPr/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Day of the week</a:t>
            </a:r>
            <a:endParaRPr/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Crime reported as, charged as</a:t>
            </a:r>
            <a:endParaRPr/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District, big zone</a:t>
            </a:r>
            <a:endParaRPr/>
          </a:p>
          <a:p>
            <a:pPr marL="91440" marR="0" lvl="0" indent="3556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None/>
            </a:pPr>
            <a:endParaRPr sz="20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marR="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What we added:</a:t>
            </a:r>
            <a:endParaRPr/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Area</a:t>
            </a:r>
            <a:endParaRPr/>
          </a:p>
          <a:p>
            <a:pPr marL="384048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❖"/>
            </a:pPr>
            <a:r>
              <a:rPr lang="en-US"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American Tobacco Campus</a:t>
            </a:r>
            <a:endParaRPr/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❖"/>
            </a:pPr>
            <a:r>
              <a:rPr lang="en-US"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City Center</a:t>
            </a:r>
            <a:endParaRPr/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❖"/>
            </a:pPr>
            <a:r>
              <a:rPr lang="en-US"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Duke University</a:t>
            </a:r>
            <a:endParaRPr/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❖"/>
            </a:pPr>
            <a:r>
              <a:rPr lang="en-US"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Durham Technical Community College</a:t>
            </a:r>
            <a:endParaRPr/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❖"/>
            </a:pPr>
            <a:r>
              <a:rPr lang="en-US"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North Carolina Central University</a:t>
            </a:r>
            <a:endParaRPr sz="1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" marR="0" lvl="0" indent="-91440" algn="l" rtl="0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Noto Sans Symbols"/>
              <a:buChar char="❖"/>
            </a:pPr>
            <a:r>
              <a:rPr lang="en-US"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Downtown</a:t>
            </a:r>
            <a:endParaRPr/>
          </a:p>
          <a:p>
            <a:pPr marL="384048" marR="0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❖"/>
            </a:pPr>
            <a:r>
              <a:rPr lang="en-US"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0 – Not in downtown</a:t>
            </a:r>
            <a:endParaRPr/>
          </a:p>
          <a:p>
            <a:pPr marL="384048" marR="0" lvl="1" indent="-18288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❖"/>
            </a:pPr>
            <a:r>
              <a:rPr lang="en-US"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1 – Located in downtown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200"/>
              <a:buFont typeface="Overlock"/>
              <a:buNone/>
            </a:pPr>
            <a:r>
              <a:rPr lang="en-US" b="0" i="0" u="none" strike="noStrike" cap="none">
                <a:solidFill>
                  <a:srgbClr val="3F3F3F"/>
                </a:solidFill>
                <a:latin typeface="Overlock"/>
                <a:ea typeface="Overlock"/>
                <a:cs typeface="Overlock"/>
                <a:sym typeface="Overlock"/>
              </a:rPr>
              <a:t>Clustering: Reported as</a:t>
            </a:r>
            <a:endParaRPr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32" descr="https://lh5.googleusercontent.com/pl7nR_LtVhipZxdaRyMszD6H2Ym_Tj33DvbryC_3AMb9pwFWky_Etrffny-9uKL40ir2qq0GHwNGw1ttL3KcVblWJHvACGRakPZuJbxoDigRba2UrYCUMtXZVZWh4YxJpxfavz4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270" y="2002830"/>
            <a:ext cx="8209839" cy="4338944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2"/>
          <p:cNvSpPr txBox="1"/>
          <p:nvPr/>
        </p:nvSpPr>
        <p:spPr>
          <a:xfrm>
            <a:off x="8421326" y="1996809"/>
            <a:ext cx="361335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sng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K-Means Clustering</a:t>
            </a:r>
            <a:endParaRPr sz="1800" b="0" i="0" u="sng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32"/>
          <p:cNvSpPr txBox="1"/>
          <p:nvPr/>
        </p:nvSpPr>
        <p:spPr>
          <a:xfrm>
            <a:off x="8421327" y="2520029"/>
            <a:ext cx="361335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Same exact pairs, except “knock and talk” moves from group 3 to 2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48/49 crimes were classified into same cluster as hierarchical!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7" name="Google Shape;237;p32"/>
          <p:cNvCxnSpPr/>
          <p:nvPr/>
        </p:nvCxnSpPr>
        <p:spPr>
          <a:xfrm>
            <a:off x="8008374" y="5014452"/>
            <a:ext cx="0" cy="855406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8" name="Google Shape;238;p32"/>
          <p:cNvCxnSpPr/>
          <p:nvPr/>
        </p:nvCxnSpPr>
        <p:spPr>
          <a:xfrm rot="10800000">
            <a:off x="7624916" y="5869858"/>
            <a:ext cx="383458" cy="0"/>
          </a:xfrm>
          <a:prstGeom prst="straightConnector1">
            <a:avLst/>
          </a:prstGeom>
          <a:noFill/>
          <a:ln w="1270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39" name="Google Shape;239;p32"/>
          <p:cNvSpPr txBox="1"/>
          <p:nvPr/>
        </p:nvSpPr>
        <p:spPr>
          <a:xfrm>
            <a:off x="8421326" y="3997357"/>
            <a:ext cx="3613355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0" i="0" u="none" strike="noStrike" cap="none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98% similarity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200"/>
              <a:buFont typeface="Overlock"/>
              <a:buNone/>
            </a:pPr>
            <a:r>
              <a:rPr lang="en-US" b="0" i="0" u="none" strike="noStrike" cap="none">
                <a:solidFill>
                  <a:srgbClr val="3F3F3F"/>
                </a:solidFill>
                <a:latin typeface="Overlock"/>
                <a:ea typeface="Overlock"/>
                <a:cs typeface="Overlock"/>
                <a:sym typeface="Overlock"/>
              </a:rPr>
              <a:t>Clustering: Charged as</a:t>
            </a:r>
            <a:endParaRPr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5" name="Google Shape;245;p33" descr="https://lh4.googleusercontent.com/4IY0NcaSVvot-DiUTruR636jCtUOtTj_T82RBMvSjscNO7QZLUioirkCvnyjQe6uEV9KyzeYXiU-Q8lo382RT9A20YYfr4vVN6z1bb3bqpgDrhyeVNgKayD8GQxc6Zb5QGajZK8q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7419" y="1978998"/>
            <a:ext cx="5898371" cy="3640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3" descr="https://lh4.googleusercontent.com/kPzmQn_yp6OKQ78chlKvpm0pTSgh1o1dZb-Jv-n5AnuyLn1FfuUtciWao9ZBrefkhmWH3N55DkAbDkpivAGbvEU98SUgnyAMUyxlamWHwWReSP4YlOtHnYcmvfzHva_LmcW6ifI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5790" y="2096812"/>
            <a:ext cx="6106210" cy="3763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4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Overlock"/>
              <a:buNone/>
            </a:pPr>
            <a:r>
              <a:rPr lang="en-US">
                <a:latin typeface="Overlock"/>
                <a:ea typeface="Overlock"/>
                <a:cs typeface="Overlock"/>
                <a:sym typeface="Overlock"/>
              </a:rPr>
              <a:t>Summary</a:t>
            </a:r>
            <a:endParaRPr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52" name="Google Shape;252;p34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❖"/>
            </a:pPr>
            <a:r>
              <a:rPr lang="en-US" sz="2400"/>
              <a:t>Limitations: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US" sz="2400"/>
              <a:t>Not enough meaningful variables in the data set</a:t>
            </a:r>
            <a:endParaRPr sz="2400"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Many were used to describe the time and location</a:t>
            </a:r>
            <a:endParaRPr sz="2400"/>
          </a:p>
          <a:p>
            <a:pPr marL="1371600" lvl="2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■"/>
            </a:pPr>
            <a:r>
              <a:rPr lang="en-US" sz="2400"/>
              <a:t>Could use data on offender’s age, sex, prior offenses, income, education level, marital status, etc. to improve predictions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➢"/>
            </a:pPr>
            <a:r>
              <a:rPr lang="en-US" sz="2400"/>
              <a:t>Fewer observations from earlier years compared to recent years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400"/>
          </a:p>
          <a:p>
            <a:pPr marL="457200" lvl="0" indent="-381000" algn="l" rtl="0">
              <a:spcBef>
                <a:spcPts val="1200"/>
              </a:spcBef>
              <a:spcAft>
                <a:spcPts val="0"/>
              </a:spcAft>
              <a:buSzPts val="2400"/>
              <a:buChar char="❖"/>
            </a:pPr>
            <a:r>
              <a:rPr lang="en-US" sz="2400"/>
              <a:t>Clustering seems to work the best for us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200"/>
              <a:buFont typeface="Overlock"/>
              <a:buNone/>
            </a:pPr>
            <a:r>
              <a:rPr lang="en-US" b="0" i="0" u="none" strike="noStrike" cap="none">
                <a:solidFill>
                  <a:srgbClr val="3F3F3F"/>
                </a:solidFill>
                <a:latin typeface="Overlock"/>
                <a:ea typeface="Overlock"/>
                <a:cs typeface="Overlock"/>
                <a:sym typeface="Overlock"/>
              </a:rPr>
              <a:t>Overview</a:t>
            </a:r>
            <a:endParaRPr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5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marR="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Noto Sans Symbols"/>
              <a:buChar char="❖"/>
            </a:pPr>
            <a:r>
              <a:rPr lang="en-US" sz="4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4000" b="1" i="0" u="sng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Goal</a:t>
            </a:r>
            <a:r>
              <a:rPr lang="en-US" sz="4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: To learn more about criminal behavior patterns </a:t>
            </a:r>
            <a:r>
              <a:rPr lang="en-US" sz="4000"/>
              <a:t>t</a:t>
            </a:r>
            <a:r>
              <a:rPr lang="en-US" sz="4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hrough analysis of location and time</a:t>
            </a:r>
            <a:endParaRPr/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Noto Sans Symbols"/>
              <a:buChar char="❖"/>
            </a:pPr>
            <a:r>
              <a:rPr lang="en-US" sz="4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“Predictive Policing”</a:t>
            </a:r>
            <a:endParaRPr/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Noto Sans Symbols"/>
              <a:buChar char="❖"/>
            </a:pPr>
            <a:r>
              <a:rPr lang="en-US" sz="4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Challenges: Cleaning dataset, 120+ different types of crimes, 70</a:t>
            </a:r>
            <a:r>
              <a:rPr lang="en-US" sz="4000"/>
              <a:t>k+ observations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8452" y="0"/>
            <a:ext cx="8811394" cy="6231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379736" cy="3097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07787" y="0"/>
            <a:ext cx="4379736" cy="3097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52735" y="0"/>
            <a:ext cx="4379736" cy="3097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3097161"/>
            <a:ext cx="4379736" cy="3097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07787" y="3097161"/>
            <a:ext cx="4379736" cy="3097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52735" y="3097161"/>
            <a:ext cx="4379736" cy="3097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7200"/>
              <a:buFont typeface="Overlock"/>
              <a:buNone/>
            </a:pPr>
            <a:r>
              <a:rPr lang="en-US" b="0" i="0" u="none" strike="noStrike" cap="none">
                <a:solidFill>
                  <a:srgbClr val="3F3F3F"/>
                </a:solidFill>
                <a:latin typeface="Overlock"/>
                <a:ea typeface="Overlock"/>
                <a:cs typeface="Overlock"/>
                <a:sym typeface="Overlock"/>
              </a:rPr>
              <a:t>Methodology</a:t>
            </a:r>
            <a:endParaRPr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/>
          <a:p>
            <a:pPr marL="91440" marR="0" lvl="0" indent="-9144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❖"/>
            </a:pPr>
            <a:r>
              <a:rPr lang="en-US"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800" b="1"/>
              <a:t>Linear Models and Forward Selection</a:t>
            </a:r>
            <a:r>
              <a:rPr lang="en-US" sz="2800"/>
              <a:t> to model crime distribution by time</a:t>
            </a:r>
            <a:endParaRPr/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❖"/>
            </a:pPr>
            <a:r>
              <a:rPr lang="en-US"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800" b="1"/>
              <a:t>Logistic Regression, LDA, and QDA</a:t>
            </a:r>
            <a:r>
              <a:rPr lang="en-US" sz="2800"/>
              <a:t> to classify and predict if a crime will occur during the day or at night</a:t>
            </a:r>
            <a:endParaRPr/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❖"/>
            </a:pPr>
            <a:r>
              <a:rPr lang="en-US"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800" b="1"/>
              <a:t>Classification Trees: Bagging, Random Forest, and C5.0 </a:t>
            </a:r>
            <a:r>
              <a:rPr lang="en-US" sz="2800"/>
              <a:t>to classify and predict types of crimes</a:t>
            </a:r>
            <a:endParaRPr/>
          </a:p>
          <a:p>
            <a:pPr marL="91440" marR="0" lvl="0" indent="-9144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Noto Sans Symbols"/>
              <a:buChar char="❖"/>
            </a:pPr>
            <a:r>
              <a:rPr lang="en-US"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lang="en-US" sz="28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Clustering: K-Means and Hierarchical </a:t>
            </a:r>
            <a:r>
              <a:rPr lang="en-US" sz="2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to group certain types of crimes together</a:t>
            </a:r>
            <a:endParaRPr sz="2800" b="0" i="0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713" y="286600"/>
            <a:ext cx="4644570" cy="558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0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/>
          </a:p>
        </p:txBody>
      </p:sp>
      <p:pic>
        <p:nvPicPr>
          <p:cNvPr id="148" name="Google Shape;1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3254975"/>
            <a:ext cx="11239500" cy="28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50" y="362575"/>
            <a:ext cx="1123950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None/>
            </a:pPr>
            <a:endParaRPr/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3232250"/>
            <a:ext cx="11239500" cy="28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875" y="332100"/>
            <a:ext cx="11239500" cy="283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1352</Words>
  <Application>Microsoft Macintosh PowerPoint</Application>
  <PresentationFormat>Widescreen</PresentationFormat>
  <Paragraphs>150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Calibri</vt:lpstr>
      <vt:lpstr>Arial</vt:lpstr>
      <vt:lpstr>Noto Sans Symbols</vt:lpstr>
      <vt:lpstr>Overlock</vt:lpstr>
      <vt:lpstr>Retrospect</vt:lpstr>
      <vt:lpstr>Durham County Crimes</vt:lpstr>
      <vt:lpstr>Durham Crimes Dataset</vt:lpstr>
      <vt:lpstr>Overview</vt:lpstr>
      <vt:lpstr>PowerPoint Presentation</vt:lpstr>
      <vt:lpstr>PowerPoint Presentation</vt:lpstr>
      <vt:lpstr>Methodology</vt:lpstr>
      <vt:lpstr>PowerPoint Presentation</vt:lpstr>
      <vt:lpstr>PowerPoint Presentation</vt:lpstr>
      <vt:lpstr>PowerPoint Presentation</vt:lpstr>
      <vt:lpstr>Linear Model</vt:lpstr>
      <vt:lpstr>Logistic Regression, LDA, and QDA</vt:lpstr>
      <vt:lpstr>Logistic Regression, LDA, and QDA</vt:lpstr>
      <vt:lpstr>Bagging</vt:lpstr>
      <vt:lpstr>Random Forest</vt:lpstr>
      <vt:lpstr>C5.0: Overview</vt:lpstr>
      <vt:lpstr>C5.0: Results</vt:lpstr>
      <vt:lpstr>Trees: Additional Comments</vt:lpstr>
      <vt:lpstr>Clustering</vt:lpstr>
      <vt:lpstr>Clustering: Reported as</vt:lpstr>
      <vt:lpstr>Clustering: Reported as</vt:lpstr>
      <vt:lpstr>Clustering: Charged as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Durham County Crimes</dc:title>
  <cp:lastModifiedBy>Mackenzie Bogiages</cp:lastModifiedBy>
  <cp:revision>1</cp:revision>
  <dcterms:modified xsi:type="dcterms:W3CDTF">2021-01-11T23:18:26Z</dcterms:modified>
</cp:coreProperties>
</file>